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8" r:id="rId3"/>
    <p:sldId id="259" r:id="rId4"/>
    <p:sldId id="260" r:id="rId5"/>
    <p:sldId id="263" r:id="rId6"/>
    <p:sldId id="265" r:id="rId7"/>
    <p:sldId id="267" r:id="rId8"/>
    <p:sldId id="268" r:id="rId9"/>
    <p:sldId id="269" r:id="rId10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D5820D-2A57-40DC-BA7D-88563ECB0196}" type="datetimeFigureOut">
              <a:rPr lang="en-GB" smtClean="0"/>
              <a:pPr/>
              <a:t>12/02/2012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C9E297-249D-49E5-BCC3-00EC64203520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2C182D4-BE32-4C5D-8CF9-5F47C47E2433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ECEE6-0901-4263-ABD8-C2CF43F9161F}" type="datetimeFigureOut">
              <a:rPr lang="en-GB" smtClean="0"/>
              <a:pPr/>
              <a:t>12/02/2012</a:t>
            </a:fld>
            <a:endParaRPr lang="en-GB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EEA2C-A874-4A2F-AF51-ABD81000DCF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ECEE6-0901-4263-ABD8-C2CF43F9161F}" type="datetimeFigureOut">
              <a:rPr lang="en-GB" smtClean="0"/>
              <a:pPr/>
              <a:t>12/02/2012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EEA2C-A874-4A2F-AF51-ABD81000DCF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ECEE6-0901-4263-ABD8-C2CF43F9161F}" type="datetimeFigureOut">
              <a:rPr lang="en-GB" smtClean="0"/>
              <a:pPr/>
              <a:t>12/02/2012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EEA2C-A874-4A2F-AF51-ABD81000DCF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ECEE6-0901-4263-ABD8-C2CF43F9161F}" type="datetimeFigureOut">
              <a:rPr lang="en-GB" smtClean="0"/>
              <a:pPr/>
              <a:t>12/02/2012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EEA2C-A874-4A2F-AF51-ABD81000DCF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ECEE6-0901-4263-ABD8-C2CF43F9161F}" type="datetimeFigureOut">
              <a:rPr lang="en-GB" smtClean="0"/>
              <a:pPr/>
              <a:t>12/02/2012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EEA2C-A874-4A2F-AF51-ABD81000DCF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ECEE6-0901-4263-ABD8-C2CF43F9161F}" type="datetimeFigureOut">
              <a:rPr lang="en-GB" smtClean="0"/>
              <a:pPr/>
              <a:t>12/02/2012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EEA2C-A874-4A2F-AF51-ABD81000DCF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ECEE6-0901-4263-ABD8-C2CF43F9161F}" type="datetimeFigureOut">
              <a:rPr lang="en-GB" smtClean="0"/>
              <a:pPr/>
              <a:t>12/02/2012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EEA2C-A874-4A2F-AF51-ABD81000DCF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ECEE6-0901-4263-ABD8-C2CF43F9161F}" type="datetimeFigureOut">
              <a:rPr lang="en-GB" smtClean="0"/>
              <a:pPr/>
              <a:t>12/02/2012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EEA2C-A874-4A2F-AF51-ABD81000DCF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ECEE6-0901-4263-ABD8-C2CF43F9161F}" type="datetimeFigureOut">
              <a:rPr lang="en-GB" smtClean="0"/>
              <a:pPr/>
              <a:t>12/02/2012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EEA2C-A874-4A2F-AF51-ABD81000DCF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ECEE6-0901-4263-ABD8-C2CF43F9161F}" type="datetimeFigureOut">
              <a:rPr lang="en-GB" smtClean="0"/>
              <a:pPr/>
              <a:t>12/02/2012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EEA2C-A874-4A2F-AF51-ABD81000DCF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ECEE6-0901-4263-ABD8-C2CF43F9161F}" type="datetimeFigureOut">
              <a:rPr lang="en-GB" smtClean="0"/>
              <a:pPr/>
              <a:t>12/02/2012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73EEA2C-A874-4A2F-AF51-ABD81000DCF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D6ECEE6-0901-4263-ABD8-C2CF43F9161F}" type="datetimeFigureOut">
              <a:rPr lang="en-GB" smtClean="0"/>
              <a:pPr/>
              <a:t>12/02/2012</a:t>
            </a:fld>
            <a:endParaRPr lang="en-GB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73EEA2C-A874-4A2F-AF51-ABD81000DCFB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Brooklyn Cop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Norman </a:t>
            </a:r>
            <a:r>
              <a:rPr lang="en-GB" dirty="0" err="1" smtClean="0"/>
              <a:t>MacCaig</a:t>
            </a: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Brooklyn Cop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Set in Brooklyn, New York – famous for violence</a:t>
            </a:r>
          </a:p>
          <a:p>
            <a:endParaRPr lang="en-GB" dirty="0" smtClean="0"/>
          </a:p>
          <a:p>
            <a:r>
              <a:rPr lang="en-GB" dirty="0" smtClean="0"/>
              <a:t>The cop is a stereotype – he is almost a cartoon character of a police officer. He is everything we expect a “Brooklyn Cop” to be. </a:t>
            </a:r>
          </a:p>
          <a:p>
            <a:endParaRPr lang="en-GB" dirty="0" smtClean="0"/>
          </a:p>
          <a:p>
            <a:pPr>
              <a:buNone/>
            </a:pPr>
            <a:endParaRPr lang="en-GB" dirty="0" smtClean="0"/>
          </a:p>
        </p:txBody>
      </p:sp>
      <p:pic>
        <p:nvPicPr>
          <p:cNvPr id="1026" name="Picture 2" descr="C:\Documents and Settings\barnardz-s\Local Settings\Temporary Internet Files\Content.IE5\079VBUUU\MC900199519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2280" y="4725144"/>
            <a:ext cx="1825142" cy="1831543"/>
          </a:xfrm>
          <a:prstGeom prst="rect">
            <a:avLst/>
          </a:prstGeom>
          <a:noFill/>
        </p:spPr>
      </p:pic>
      <p:pic>
        <p:nvPicPr>
          <p:cNvPr id="1027" name="Picture 3" descr="C:\Documents and Settings\barnardz-s\Local Settings\Temporary Internet Files\Content.IE5\L36KJ0HS\MC900200533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5157192"/>
            <a:ext cx="1827886" cy="15563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Brooklyn Cop  </a:t>
            </a:r>
            <a:endParaRPr lang="en-GB" dirty="0"/>
          </a:p>
        </p:txBody>
      </p:sp>
      <p:pic>
        <p:nvPicPr>
          <p:cNvPr id="4" name="Content Placeholder 3" descr="newyorkcop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87624" y="1988840"/>
            <a:ext cx="6596148" cy="4389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 descr="Funeral+Held+Brooklyn+Cop+Shot+During+Home+jU_2I5ZlGSG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08194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Notes on BC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Norman </a:t>
            </a:r>
            <a:r>
              <a:rPr lang="en-GB" dirty="0" err="1" smtClean="0"/>
              <a:t>MacCaig</a:t>
            </a:r>
            <a:r>
              <a:rPr lang="en-GB" dirty="0" smtClean="0"/>
              <a:t>  the character of a corrupt, thuggish American cop. </a:t>
            </a:r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r>
              <a:rPr lang="en-GB" dirty="0" smtClean="0"/>
              <a:t>A policeman is meant to inspire trust and is employed to 'serve and protect'. Instead the, "Gorilla with a nightstick", is insensitive, violent and appears to enjoy the murderous nature of his occupation. </a:t>
            </a:r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r>
              <a:rPr lang="en-GB" dirty="0" smtClean="0"/>
              <a:t>However, despite his brutal nature and tough exterior, there is a gentler side to the cop, who loves his wife and fears for his life. </a:t>
            </a:r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r>
              <a:rPr lang="en-GB" dirty="0" smtClean="0"/>
              <a:t>The poem asks us to consider the violence that takes place within a city like New York, and whether the cop is partly responsible. 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/>
          </p:cNvSpPr>
          <p:nvPr>
            <p:ph type="body" idx="1"/>
          </p:nvPr>
        </p:nvSpPr>
        <p:spPr>
          <a:xfrm>
            <a:off x="457200" y="404813"/>
            <a:ext cx="8229600" cy="5721350"/>
          </a:xfrm>
        </p:spPr>
        <p:txBody>
          <a:bodyPr/>
          <a:lstStyle/>
          <a:p>
            <a:endParaRPr lang="en-US" dirty="0" smtClean="0">
              <a:solidFill>
                <a:srgbClr val="BD1503"/>
              </a:solidFill>
            </a:endParaRPr>
          </a:p>
          <a:p>
            <a:r>
              <a:rPr lang="en-US" dirty="0" smtClean="0">
                <a:solidFill>
                  <a:srgbClr val="BD1503"/>
                </a:solidFill>
              </a:rPr>
              <a:t>Example P.E.A.R paragraph </a:t>
            </a:r>
          </a:p>
          <a:p>
            <a:endParaRPr lang="en-US" dirty="0" smtClean="0">
              <a:solidFill>
                <a:srgbClr val="BD1503"/>
              </a:solidFill>
            </a:endParaRPr>
          </a:p>
          <a:p>
            <a:r>
              <a:rPr lang="en-US" dirty="0" smtClean="0">
                <a:solidFill>
                  <a:srgbClr val="BD1503"/>
                </a:solidFill>
              </a:rPr>
              <a:t>Point</a:t>
            </a:r>
            <a:r>
              <a:rPr lang="en-US" dirty="0" smtClean="0">
                <a:solidFill>
                  <a:schemeClr val="accent2"/>
                </a:solidFill>
              </a:rPr>
              <a:t>:</a:t>
            </a:r>
            <a:r>
              <a:rPr lang="en-US" dirty="0" smtClean="0"/>
              <a:t> The poet uses the image of a gorilla to create a vivid picture of the “Brooklyn Cop”. </a:t>
            </a:r>
            <a:r>
              <a:rPr lang="en-GB" dirty="0" smtClean="0"/>
              <a:t>In the opening line we are told that the cop is: </a:t>
            </a:r>
            <a:r>
              <a:rPr lang="en-GB" dirty="0" smtClean="0">
                <a:solidFill>
                  <a:srgbClr val="0070C0"/>
                </a:solidFill>
              </a:rPr>
              <a:t>Evidence: </a:t>
            </a:r>
            <a:r>
              <a:rPr lang="en-GB" dirty="0" smtClean="0"/>
              <a:t>“Built like a gorilla”. </a:t>
            </a:r>
            <a:r>
              <a:rPr lang="en-GB" dirty="0" smtClean="0">
                <a:solidFill>
                  <a:srgbClr val="7030A0"/>
                </a:solidFill>
              </a:rPr>
              <a:t>Analysis </a:t>
            </a:r>
            <a:r>
              <a:rPr lang="en-US" dirty="0" smtClean="0"/>
              <a:t>This simile creates a vivid picture of the cop as someone who is intimidating, </a:t>
            </a:r>
            <a:r>
              <a:rPr lang="en-US" dirty="0" err="1" smtClean="0"/>
              <a:t>uncivilised</a:t>
            </a:r>
            <a:r>
              <a:rPr lang="en-US" dirty="0" smtClean="0"/>
              <a:t>, perhaps territorial and violent. </a:t>
            </a:r>
            <a:r>
              <a:rPr lang="en-US" dirty="0" smtClean="0">
                <a:solidFill>
                  <a:srgbClr val="92D050"/>
                </a:solidFill>
              </a:rPr>
              <a:t>Response: </a:t>
            </a:r>
            <a:r>
              <a:rPr lang="en-US" dirty="0" smtClean="0"/>
              <a:t>This is a strong image because it paints a picture of the cop’s physical appearance and suggests his untamed nature on the streets of Brooklyn.</a:t>
            </a:r>
          </a:p>
          <a:p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Quiz	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4000" dirty="0" smtClean="0"/>
              <a:t>What is a stereotype?</a:t>
            </a:r>
          </a:p>
          <a:p>
            <a:r>
              <a:rPr lang="en-GB" sz="4000" dirty="0" smtClean="0"/>
              <a:t>What is a cliché?</a:t>
            </a:r>
          </a:p>
          <a:p>
            <a:r>
              <a:rPr lang="en-GB" sz="4000" dirty="0" smtClean="0"/>
              <a:t>Why is the cop anonymous?</a:t>
            </a:r>
          </a:p>
          <a:p>
            <a:r>
              <a:rPr lang="en-GB" sz="4000" dirty="0" smtClean="0"/>
              <a:t> What is a hieroglyph?</a:t>
            </a:r>
          </a:p>
          <a:p>
            <a:r>
              <a:rPr lang="en-GB" sz="4000" dirty="0" smtClean="0"/>
              <a:t>Whose motto is “Serve &amp; Protect”?</a:t>
            </a:r>
          </a:p>
          <a:p>
            <a:r>
              <a:rPr lang="en-GB" sz="4000" dirty="0" smtClean="0"/>
              <a:t>What is a “nightstick”?</a:t>
            </a:r>
          </a:p>
          <a:p>
            <a:pPr>
              <a:buNone/>
            </a:pPr>
            <a:endParaRPr lang="en-GB" dirty="0" smtClean="0"/>
          </a:p>
        </p:txBody>
      </p:sp>
      <p:pic>
        <p:nvPicPr>
          <p:cNvPr id="4098" name="Picture 2" descr="C:\Documents and Settings\barnardz-s\Local Settings\Temporary Internet Files\Content.IE5\KKZV72M5\MC900434852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980728"/>
            <a:ext cx="1714500" cy="1714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Themes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Violence (both in cities and within people)</a:t>
            </a:r>
          </a:p>
          <a:p>
            <a:endParaRPr lang="en-GB" dirty="0" smtClean="0"/>
          </a:p>
          <a:p>
            <a:r>
              <a:rPr lang="en-GB" dirty="0" smtClean="0"/>
              <a:t>Police brutality</a:t>
            </a:r>
          </a:p>
          <a:p>
            <a:endParaRPr lang="en-GB" dirty="0" smtClean="0"/>
          </a:p>
          <a:p>
            <a:r>
              <a:rPr lang="en-GB" dirty="0" smtClean="0"/>
              <a:t>Life is fragile </a:t>
            </a:r>
          </a:p>
          <a:p>
            <a:endParaRPr lang="en-GB" dirty="0"/>
          </a:p>
        </p:txBody>
      </p:sp>
      <p:pic>
        <p:nvPicPr>
          <p:cNvPr id="1028" name="Picture 4" descr="C:\Documents and Settings\barnardz-s\Local Settings\Temporary Internet Files\Content.IE5\G1RN1K0Y\MC90030086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8971" y="2836468"/>
            <a:ext cx="3908863" cy="253674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Form and structure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4 stanzas  in BLANK VERSE</a:t>
            </a:r>
          </a:p>
          <a:p>
            <a:endParaRPr lang="en-GB" dirty="0" smtClean="0"/>
          </a:p>
          <a:p>
            <a:r>
              <a:rPr lang="en-GB" dirty="0" smtClean="0"/>
              <a:t>Stanza One - builds the cartoon-like image of a stereotypical cop. </a:t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Stanza two - shows how quickly the cop could be thrust from safety into chaos and how violence is always present in his world.</a:t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Stanza Three - written as a rhetorical question and is ambiguous. </a:t>
            </a:r>
          </a:p>
          <a:p>
            <a:endParaRPr lang="en-GB" dirty="0" smtClean="0"/>
          </a:p>
          <a:p>
            <a:r>
              <a:rPr lang="en-GB" dirty="0" smtClean="0"/>
              <a:t>Stanza 4 - It leaves the reader to question his policing, and his "victims".</a:t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It is important to note the stanzas become shorter and much more condensed. This reflects the poet grasping at different ideas and becoming lost. Norman </a:t>
            </a:r>
            <a:r>
              <a:rPr lang="en-GB" dirty="0" err="1" smtClean="0"/>
              <a:t>MacCaig's</a:t>
            </a:r>
            <a:r>
              <a:rPr lang="en-GB" dirty="0" smtClean="0"/>
              <a:t> hope of proper justice is disappearing the more he thinks about it.</a:t>
            </a:r>
            <a:endParaRPr lang="en-GB" dirty="0"/>
          </a:p>
        </p:txBody>
      </p:sp>
      <p:pic>
        <p:nvPicPr>
          <p:cNvPr id="2050" name="Picture 2" descr="C:\Documents and Settings\barnardz-s\Local Settings\Temporary Internet Files\Content.IE5\I2WXBH3J\MC900230025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6256" y="692696"/>
            <a:ext cx="627278" cy="17730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1377</TotalTime>
  <Words>219</Words>
  <Application>Microsoft Office PowerPoint</Application>
  <PresentationFormat>On-screen Show (4:3)</PresentationFormat>
  <Paragraphs>39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Flow</vt:lpstr>
      <vt:lpstr>Brooklyn Cop</vt:lpstr>
      <vt:lpstr>Brooklyn Cop</vt:lpstr>
      <vt:lpstr>Brooklyn Cop  </vt:lpstr>
      <vt:lpstr>Slide 4</vt:lpstr>
      <vt:lpstr>Notes on BC </vt:lpstr>
      <vt:lpstr>Slide 6</vt:lpstr>
      <vt:lpstr>Quiz </vt:lpstr>
      <vt:lpstr>Themes </vt:lpstr>
      <vt:lpstr>Form and structure </vt:lpstr>
    </vt:vector>
  </TitlesOfParts>
  <Company>Your Organization Name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Brooklyn Cop</dc:title>
  <dc:creator>Your User Name</dc:creator>
  <cp:lastModifiedBy>Your User Name</cp:lastModifiedBy>
  <cp:revision>9</cp:revision>
  <dcterms:created xsi:type="dcterms:W3CDTF">2012-01-09T23:45:57Z</dcterms:created>
  <dcterms:modified xsi:type="dcterms:W3CDTF">2012-02-12T13:59:57Z</dcterms:modified>
</cp:coreProperties>
</file>